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6"/>
  </p:notesMasterIdLst>
  <p:sldIdLst>
    <p:sldId id="295" r:id="rId2"/>
    <p:sldId id="256" r:id="rId3"/>
    <p:sldId id="257" r:id="rId4"/>
    <p:sldId id="258" r:id="rId5"/>
    <p:sldId id="264" r:id="rId6"/>
    <p:sldId id="259" r:id="rId7"/>
    <p:sldId id="260" r:id="rId8"/>
    <p:sldId id="299" r:id="rId9"/>
    <p:sldId id="265" r:id="rId10"/>
    <p:sldId id="284" r:id="rId11"/>
    <p:sldId id="285" r:id="rId12"/>
    <p:sldId id="286" r:id="rId13"/>
    <p:sldId id="301" r:id="rId14"/>
    <p:sldId id="302" r:id="rId15"/>
    <p:sldId id="261" r:id="rId16"/>
    <p:sldId id="263" r:id="rId17"/>
    <p:sldId id="274" r:id="rId18"/>
    <p:sldId id="269" r:id="rId19"/>
    <p:sldId id="275" r:id="rId20"/>
    <p:sldId id="296" r:id="rId21"/>
    <p:sldId id="276" r:id="rId22"/>
    <p:sldId id="268" r:id="rId23"/>
    <p:sldId id="270" r:id="rId24"/>
    <p:sldId id="271" r:id="rId25"/>
    <p:sldId id="272" r:id="rId26"/>
    <p:sldId id="273" r:id="rId27"/>
    <p:sldId id="278" r:id="rId28"/>
    <p:sldId id="277" r:id="rId29"/>
    <p:sldId id="279" r:id="rId30"/>
    <p:sldId id="282" r:id="rId31"/>
    <p:sldId id="297" r:id="rId32"/>
    <p:sldId id="287" r:id="rId33"/>
    <p:sldId id="291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3443B-799D-450A-B317-AA2CC5287F40}" v="28" dt="2024-04-27T23:09:27.853"/>
    <p1510:client id="{CF8B0706-AD2F-4C78-B48C-2BC328A07603}" v="11" dt="2024-04-28T19:19:00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FC41-7BC8-4A63-AA88-CB4FD5779B4A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E014-ACE7-4194-86F3-0F82131CA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8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EE014-ACE7-4194-86F3-0F82131CA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2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1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24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80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65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5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4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iXi8KyzO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5ovIJ3dsN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D02D199-3B93-F8A7-F251-F4374A0E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7" t="7395" r="42933" b="13380"/>
          <a:stretch/>
        </p:blipFill>
        <p:spPr>
          <a:xfrm>
            <a:off x="2650837" y="184727"/>
            <a:ext cx="7056582" cy="55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39B8-4405-B1C1-2037-A3D6573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076"/>
            <a:ext cx="11503152" cy="1049235"/>
          </a:xfrm>
        </p:spPr>
        <p:txBody>
          <a:bodyPr/>
          <a:lstStyle/>
          <a:p>
            <a:pPr algn="ctr"/>
            <a:r>
              <a:rPr lang="en-US" dirty="0"/>
              <a:t>Adverse Childhood Experiences (ACES)Questionnaire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23D3-7F92-2144-3152-599EC9E54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932688"/>
            <a:ext cx="11258550" cy="512079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 A household member swore at, insulted, humiliated, or put you down in a way that scared you OR a household member acted in a way that made you afraid that you might be physically hurt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 Someone touched your private parts or asked you to touch their private parts in a sexual way that was unwanted, against your will, or made you feel uncomfortable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More than once, you went without food, clothing, a place to live, or had no one to protect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 Someone pushed, grabbed, slapped or threw something at you OR you were hit so hard that you were injured or had marks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You lived with someone who had a problem with drinking or using drugs  You often felt unsupported, unloved and/or unprotected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0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F38F-03C4-B586-4DA6-F67D4664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21220"/>
            <a:ext cx="11704320" cy="1049235"/>
          </a:xfrm>
        </p:spPr>
        <p:txBody>
          <a:bodyPr/>
          <a:lstStyle/>
          <a:p>
            <a:r>
              <a:rPr lang="en-US" dirty="0"/>
              <a:t>Adverse Childhood Experiences (ACES)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37910-4675-5435-C278-FD18A8FD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1" y="914400"/>
            <a:ext cx="10156783" cy="507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any point since you were born… </a:t>
            </a:r>
          </a:p>
          <a:p>
            <a:r>
              <a:rPr lang="en-US" sz="2800" dirty="0"/>
              <a:t>You have been in foster care </a:t>
            </a:r>
          </a:p>
          <a:p>
            <a:r>
              <a:rPr lang="en-US" sz="2800" dirty="0"/>
              <a:t>You have experienced harassment or bullying at school </a:t>
            </a:r>
          </a:p>
          <a:p>
            <a:r>
              <a:rPr lang="en-US" sz="2800" dirty="0"/>
              <a:t>You have lived with a parent or guardian who died </a:t>
            </a:r>
          </a:p>
          <a:p>
            <a:r>
              <a:rPr lang="en-US" sz="2800" dirty="0"/>
              <a:t>You have been separated from your primary caregiver through deportation or immigration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5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4529-C6DB-8C09-C1F2-A4BF0548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70" y="66356"/>
            <a:ext cx="10976386" cy="1049235"/>
          </a:xfrm>
        </p:spPr>
        <p:txBody>
          <a:bodyPr/>
          <a:lstStyle/>
          <a:p>
            <a:pPr algn="ctr"/>
            <a:r>
              <a:rPr lang="en-US" dirty="0"/>
              <a:t>Adverse Childhood Experiences (ACES)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A1A6C-577C-72CE-416A-07ACA356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8" y="1005840"/>
            <a:ext cx="11570987" cy="504764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You have had a serious medical procedure or life-threatening illness </a:t>
            </a:r>
          </a:p>
          <a:p>
            <a:r>
              <a:rPr lang="en-US" sz="2800" dirty="0"/>
              <a:t>You have often seen or heard violence in the neighborhood or in your school neighborhood </a:t>
            </a:r>
          </a:p>
          <a:p>
            <a:r>
              <a:rPr lang="en-US" sz="2800" dirty="0"/>
              <a:t>You have been detained, arrested or incarcerated </a:t>
            </a:r>
          </a:p>
          <a:p>
            <a:r>
              <a:rPr lang="en-US" sz="2800" dirty="0"/>
              <a:t>You have often been treated badly because of race, sexual orientation, place of birth, disability or religion</a:t>
            </a:r>
          </a:p>
          <a:p>
            <a:r>
              <a:rPr lang="en-US" sz="2800" dirty="0"/>
              <a:t> You have experienced verbal or physical abuse or threats from a romantic partner (i.e. boyfriend or girlfriend)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9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8575CAAF-AFDE-330C-948D-27705674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35" y="113122"/>
            <a:ext cx="8286160" cy="65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5D53-C23F-1E30-CEAB-26F956F4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689" y="72821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Break!!!!</a:t>
            </a:r>
          </a:p>
        </p:txBody>
      </p:sp>
      <p:pic>
        <p:nvPicPr>
          <p:cNvPr id="4" name="Picture 3" descr="A baby on a beach">
            <a:extLst>
              <a:ext uri="{FF2B5EF4-FFF2-40B4-BE49-F238E27FC236}">
                <a16:creationId xmlns:a16="http://schemas.microsoft.com/office/drawing/2014/main" id="{D66B1A07-04FB-3F27-EA5B-B717C68C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94" y="1122056"/>
            <a:ext cx="7550464" cy="47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EA9D-D52D-0889-312D-CBBBD32B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Harlow’s Monkeys</a:t>
            </a:r>
          </a:p>
        </p:txBody>
      </p:sp>
      <p:pic>
        <p:nvPicPr>
          <p:cNvPr id="3" name="Harlow monkey experiments  Individuals and Society  MCAT  Khan Academy">
            <a:hlinkClick r:id="" action="ppaction://media"/>
            <a:extLst>
              <a:ext uri="{FF2B5EF4-FFF2-40B4-BE49-F238E27FC236}">
                <a16:creationId xmlns:a16="http://schemas.microsoft.com/office/drawing/2014/main" id="{F133ED45-CBAA-500C-8242-AC1D0B5771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8374" y="1133141"/>
            <a:ext cx="6282919" cy="38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EF35-D60F-EF33-1B68-7B7AAF29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953324"/>
            <a:ext cx="11551811" cy="1049235"/>
          </a:xfrm>
        </p:spPr>
        <p:txBody>
          <a:bodyPr/>
          <a:lstStyle/>
          <a:p>
            <a:pPr algn="ctr"/>
            <a:r>
              <a:rPr lang="en-US" b="1" dirty="0"/>
              <a:t>How the developing brain response to repeated ongoing childhood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DE43-2630-7FAD-B374-951E7F5C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808"/>
            <a:ext cx="11405507" cy="4965192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C2D30"/>
                </a:solidFill>
                <a:effectLst/>
                <a:latin typeface="Proxima Nova Regular"/>
              </a:rPr>
              <a:t>The development and functioning of the three parts of the brain rely heavily on our childhood experiences. This includes early attachment figures, conditions in our environment, and traumas.</a:t>
            </a:r>
          </a:p>
          <a:p>
            <a:r>
              <a:rPr lang="en-US" sz="2400" b="0" i="0" dirty="0">
                <a:solidFill>
                  <a:srgbClr val="2C2D30"/>
                </a:solidFill>
                <a:effectLst/>
                <a:latin typeface="Proxima Nova Regular"/>
              </a:rPr>
              <a:t>If we have ongoing or repeated threats in life, or on-going emotional/physical neglect, our brains become hypersensitive to cues that remind us of those traumatic experiences.</a:t>
            </a:r>
            <a:endParaRPr lang="en-US" sz="2400" dirty="0">
              <a:solidFill>
                <a:srgbClr val="2C2D30"/>
              </a:solidFill>
              <a:latin typeface="Proxima Nova Regular"/>
            </a:endParaRPr>
          </a:p>
          <a:p>
            <a:r>
              <a:rPr lang="en-US" sz="2400" b="0" i="0" dirty="0">
                <a:solidFill>
                  <a:srgbClr val="2C2D30"/>
                </a:solidFill>
                <a:effectLst/>
                <a:latin typeface="Proxima Nova Regular"/>
              </a:rPr>
              <a:t> We can then have intense emotional reactions to cues, and our “lizard brain” will </a:t>
            </a:r>
            <a:r>
              <a:rPr lang="en-US" sz="2400" dirty="0">
                <a:solidFill>
                  <a:srgbClr val="2C2D30"/>
                </a:solidFill>
                <a:latin typeface="Proxima Nova Regular"/>
              </a:rPr>
              <a:t>then automatically </a:t>
            </a:r>
            <a:r>
              <a:rPr lang="en-US" sz="2400" b="0" i="0" dirty="0">
                <a:solidFill>
                  <a:srgbClr val="2C2D30"/>
                </a:solidFill>
                <a:effectLst/>
                <a:latin typeface="Proxima Nova Regular"/>
              </a:rPr>
              <a:t>activate our survival</a:t>
            </a:r>
            <a:r>
              <a:rPr lang="en-US" sz="2400" dirty="0">
                <a:solidFill>
                  <a:srgbClr val="2C2D30"/>
                </a:solidFill>
                <a:latin typeface="Proxima Nova Regular"/>
              </a:rPr>
              <a:t>/trauma response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9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414C-CE18-B7D3-442B-7A8DE1B9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049235"/>
          </a:xfrm>
        </p:spPr>
        <p:txBody>
          <a:bodyPr/>
          <a:lstStyle/>
          <a:p>
            <a:r>
              <a:rPr lang="en-US" dirty="0"/>
              <a:t>Trauma and the developing teenage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9140-9AA2-97AF-3490-CDB139BA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1049234"/>
            <a:ext cx="7447176" cy="513289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When our “lizard brain” is active, stress hormones (adrenaline and cortisol), are released and remain in a child or adolescence’s system and brain much longer than in adults (5-10 minutes for adults versus 1-2 hours for adolescents!)</a:t>
            </a:r>
          </a:p>
          <a:p>
            <a:r>
              <a:rPr lang="en-US" sz="2800" dirty="0"/>
              <a:t>These hormones drastically reduce, or block, the brain’s ability to access the Pre-Frontal Cortex, the rational-thinking part.  They are “offline”</a:t>
            </a:r>
          </a:p>
          <a:p>
            <a:r>
              <a:rPr lang="en-US" sz="2800" dirty="0"/>
              <a:t>Biologically speaking, when stressed, teenagers are not nearly as able to think through situations rationally as adults are.</a:t>
            </a:r>
          </a:p>
        </p:txBody>
      </p:sp>
      <p:pic>
        <p:nvPicPr>
          <p:cNvPr id="7" name="Picture 6" descr="A drawing of a person's head with different colored brain parts">
            <a:extLst>
              <a:ext uri="{FF2B5EF4-FFF2-40B4-BE49-F238E27FC236}">
                <a16:creationId xmlns:a16="http://schemas.microsoft.com/office/drawing/2014/main" id="{E1FB650F-254B-E90E-BB83-DEDD2D45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970" y="862553"/>
            <a:ext cx="4505347" cy="51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5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FED7-677F-B66D-FF78-961FCA28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74" y="84644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Adolescents are NOT “mini adults”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67A8-7C17-E543-CF72-C55DA6CA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133878"/>
            <a:ext cx="10382026" cy="4855441"/>
          </a:xfrm>
        </p:spPr>
        <p:txBody>
          <a:bodyPr>
            <a:normAutofit/>
          </a:bodyPr>
          <a:lstStyle/>
          <a:p>
            <a:r>
              <a:rPr lang="en-US" sz="3200" dirty="0"/>
              <a:t>Early Adolescence (10-13 years old)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Middle Adolescence (14-17 years old)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Late Adolescence/Young Adult (18-21 years old)</a:t>
            </a:r>
          </a:p>
        </p:txBody>
      </p:sp>
    </p:spTree>
    <p:extLst>
      <p:ext uri="{BB962C8B-B14F-4D97-AF65-F5344CB8AC3E}">
        <p14:creationId xmlns:p14="http://schemas.microsoft.com/office/powerpoint/2010/main" val="425750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9E8-5FB3-A8AA-236E-96BD51C7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629" y="7550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Early adolescence (10-13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62B7-C9F1-AAF5-CF6C-D7FDAA54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9" y="1051561"/>
            <a:ext cx="9299121" cy="5001920"/>
          </a:xfrm>
        </p:spPr>
        <p:txBody>
          <a:bodyPr>
            <a:normAutofit/>
          </a:bodyPr>
          <a:lstStyle/>
          <a:p>
            <a:r>
              <a:rPr lang="en-US" sz="3600" dirty="0"/>
              <a:t>Puberty starting</a:t>
            </a:r>
          </a:p>
          <a:p>
            <a:pPr lvl="1"/>
            <a:r>
              <a:rPr lang="en-US" sz="3200" dirty="0"/>
              <a:t>May start questioning their sexuality/gender</a:t>
            </a:r>
          </a:p>
          <a:p>
            <a:r>
              <a:rPr lang="en-US" sz="3600" dirty="0"/>
              <a:t>Increase sexual interest begins</a:t>
            </a:r>
          </a:p>
          <a:p>
            <a:r>
              <a:rPr lang="en-US" sz="3600" dirty="0"/>
              <a:t>Body changes start to evoke both curiosity and anxiety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5112-6793-456C-18D9-06D56F825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39" y="653663"/>
            <a:ext cx="11631167" cy="32431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Youth- CIT </a:t>
            </a:r>
            <a:br>
              <a:rPr lang="en-US" dirty="0"/>
            </a:br>
            <a:r>
              <a:rPr lang="en-US" dirty="0"/>
              <a:t>Trauma, ACES and Developmental Stages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B9737-0C54-884F-0E46-B37D70675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40" y="4582764"/>
            <a:ext cx="8637072" cy="977621"/>
          </a:xfrm>
        </p:spPr>
        <p:txBody>
          <a:bodyPr>
            <a:normAutofit/>
          </a:bodyPr>
          <a:lstStyle/>
          <a:p>
            <a:r>
              <a:rPr lang="en-US" dirty="0"/>
              <a:t>Monica bellucci,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lmhc</a:t>
            </a:r>
            <a:r>
              <a:rPr lang="en-US" dirty="0"/>
              <a:t> – western ma </a:t>
            </a:r>
            <a:r>
              <a:rPr lang="en-US" dirty="0" err="1"/>
              <a:t>cit</a:t>
            </a:r>
            <a:r>
              <a:rPr lang="en-US" dirty="0"/>
              <a:t>- </a:t>
            </a:r>
            <a:r>
              <a:rPr lang="en-US" dirty="0" err="1"/>
              <a:t>ttac</a:t>
            </a:r>
            <a:r>
              <a:rPr lang="en-US" dirty="0"/>
              <a:t> clinical coordinator</a:t>
            </a:r>
          </a:p>
          <a:p>
            <a:r>
              <a:rPr lang="en-US" dirty="0"/>
              <a:t>Lieutenant Christopher Bonnett - Montague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9408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9E8-5FB3-A8AA-236E-96BD51C7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82" y="66356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Early adolescence (10-13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62B7-C9F1-AAF5-CF6C-D7FDAA54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3545"/>
            <a:ext cx="11405507" cy="5199670"/>
          </a:xfrm>
        </p:spPr>
        <p:txBody>
          <a:bodyPr>
            <a:normAutofit/>
          </a:bodyPr>
          <a:lstStyle/>
          <a:p>
            <a:r>
              <a:rPr lang="en-US" sz="3200" b="1" dirty="0"/>
              <a:t>Cognitive</a:t>
            </a:r>
            <a:r>
              <a:rPr lang="en-US" sz="3200" dirty="0"/>
              <a:t> development at this stage</a:t>
            </a:r>
          </a:p>
          <a:p>
            <a:pPr lvl="1"/>
            <a:r>
              <a:rPr lang="en-US" sz="2800" dirty="0"/>
              <a:t>More concrete and “black and white”, “all or nothing” thinking.  Limited capacity for abstract thought.</a:t>
            </a:r>
          </a:p>
          <a:p>
            <a:pPr lvl="1"/>
            <a:r>
              <a:rPr lang="en-US" sz="2800" dirty="0"/>
              <a:t>Start to become more socially aware and become more self conscious about their appearance</a:t>
            </a:r>
          </a:p>
          <a:p>
            <a:pPr lvl="1"/>
            <a:r>
              <a:rPr lang="en-US" sz="2800" dirty="0"/>
              <a:t>Start to develop deeper moral thinking</a:t>
            </a:r>
          </a:p>
          <a:p>
            <a:pPr lvl="1"/>
            <a:r>
              <a:rPr lang="en-US" sz="2800" dirty="0"/>
              <a:t>Starting to express more independence, more need for privacy and start to react more strongly when limits are enforced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DD57-1DE7-CC9B-A978-F54857A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98" y="102932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Middle adolescence (14-17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D535-097D-F813-ED4D-306617FC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29" y="859536"/>
            <a:ext cx="11070771" cy="51939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Puberty and sexual interests and desire continue to grow </a:t>
            </a:r>
          </a:p>
          <a:p>
            <a:r>
              <a:rPr lang="en-US" sz="2400" dirty="0"/>
              <a:t>Less time wanting to spend with family, increased need to spend time with friends</a:t>
            </a:r>
          </a:p>
          <a:p>
            <a:r>
              <a:rPr lang="en-US" sz="2400" dirty="0"/>
              <a:t>Increased need for independence and pushing back against parents and authority figures, while at the same time increased need for peer/social interdependence</a:t>
            </a:r>
          </a:p>
          <a:p>
            <a:r>
              <a:rPr lang="en-US" sz="2400" dirty="0"/>
              <a:t>Emotions and impulses drive many decision-making experiences (foot is on the “gas” in the emotion, impulse and pleasure-seeking part of the brain at this stage, and the part of the brain that controls the “brakes” is not developed fully at this time.)</a:t>
            </a:r>
          </a:p>
          <a:p>
            <a:r>
              <a:rPr lang="en-US" sz="2400" dirty="0"/>
              <a:t>Peer Pressure and desire for social acceptance is at its highest point during the stage</a:t>
            </a:r>
          </a:p>
        </p:txBody>
      </p:sp>
    </p:spTree>
    <p:extLst>
      <p:ext uri="{BB962C8B-B14F-4D97-AF65-F5344CB8AC3E}">
        <p14:creationId xmlns:p14="http://schemas.microsoft.com/office/powerpoint/2010/main" val="177622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33EE-585E-3412-E007-CBE6244C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0"/>
            <a:ext cx="11137392" cy="1049235"/>
          </a:xfrm>
        </p:spPr>
        <p:txBody>
          <a:bodyPr/>
          <a:lstStyle/>
          <a:p>
            <a:pPr algn="ctr"/>
            <a:r>
              <a:rPr lang="en-US" dirty="0"/>
              <a:t>Late adolescence/young adulthood (18-21 years old)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F2B1-0946-FC7C-AB8F-AC5F455B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6" y="923544"/>
            <a:ext cx="10352313" cy="49955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More cognitive/frontal lobe development than physical development at this stage</a:t>
            </a:r>
          </a:p>
          <a:p>
            <a:r>
              <a:rPr lang="en-US" sz="2800" dirty="0"/>
              <a:t>Better impulse control, future planning, delayed gratification, as the “break” part of the brain becomes more developed</a:t>
            </a:r>
          </a:p>
          <a:p>
            <a:r>
              <a:rPr lang="en-US" sz="2800" dirty="0"/>
              <a:t>Begin having a stronger sense of identity and own personal values separate from peer groups</a:t>
            </a:r>
          </a:p>
          <a:p>
            <a:r>
              <a:rPr lang="en-US" sz="2800" dirty="0"/>
              <a:t>Continue with increase independence, stronger friendships and romantic relationships begin.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D347-A4BA-7E4A-4C21-CE70B553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90" y="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Typical Adolescence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84D6-6D10-DF53-72AA-49F4781F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049235"/>
            <a:ext cx="11576304" cy="4930941"/>
          </a:xfrm>
        </p:spPr>
        <p:txBody>
          <a:bodyPr>
            <a:noAutofit/>
          </a:bodyPr>
          <a:lstStyle/>
          <a:p>
            <a:r>
              <a:rPr lang="en-US" sz="3200" dirty="0"/>
              <a:t>Defiance to authority</a:t>
            </a:r>
          </a:p>
          <a:p>
            <a:r>
              <a:rPr lang="en-US" sz="3200" dirty="0"/>
              <a:t>Caring more about what friends think than what parents think</a:t>
            </a:r>
          </a:p>
          <a:p>
            <a:r>
              <a:rPr lang="en-US" sz="3200" dirty="0"/>
              <a:t>Experimenting with sexual behavior (i.e., sexting)</a:t>
            </a:r>
          </a:p>
          <a:p>
            <a:r>
              <a:rPr lang="en-US" sz="3200" dirty="0"/>
              <a:t>Experimenting with drugs and alcohol</a:t>
            </a:r>
          </a:p>
          <a:p>
            <a:r>
              <a:rPr lang="en-US" sz="3200" dirty="0"/>
              <a:t>Unsafe Driving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3F5D-EE84-FC20-49EE-82644A4A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46" y="10771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Typical Adolescence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7C69-7D05-474E-5904-83080921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042416"/>
            <a:ext cx="11841479" cy="5183247"/>
          </a:xfrm>
        </p:spPr>
        <p:txBody>
          <a:bodyPr>
            <a:normAutofit/>
          </a:bodyPr>
          <a:lstStyle/>
          <a:p>
            <a:r>
              <a:rPr lang="en-US" sz="2600" dirty="0"/>
              <a:t>Risky or unsafe behaviors which can be for their own thrill or to impress others</a:t>
            </a:r>
          </a:p>
          <a:p>
            <a:r>
              <a:rPr lang="en-US" sz="2600" dirty="0"/>
              <a:t>Trespassing and property crime</a:t>
            </a:r>
          </a:p>
          <a:p>
            <a:r>
              <a:rPr lang="en-US" sz="2600" dirty="0"/>
              <a:t>Allegiance to friends and need to protect reputation can lead to threats and fighting</a:t>
            </a:r>
          </a:p>
          <a:p>
            <a:r>
              <a:rPr lang="en-US" sz="2600" dirty="0"/>
              <a:t>Focus on the self resulting in a lack of consideration for potentially disturbing others (e.g., being loud, trespassing on private property, using foul language around families)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48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B5FC-7898-BB5F-299C-EF68C408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74" y="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Power of peer influence on adolescence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E6D9-1F16-1B87-4DFE-CC64DC49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049235"/>
            <a:ext cx="11603736" cy="4417110"/>
          </a:xfrm>
        </p:spPr>
        <p:txBody>
          <a:bodyPr>
            <a:normAutofit/>
          </a:bodyPr>
          <a:lstStyle/>
          <a:p>
            <a:r>
              <a:rPr lang="en-US" sz="2800" dirty="0"/>
              <a:t>The driving study: exposure to peers doubled the risk-taking behavior of adolescents.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“The presence of peers makes adolescents and youth, but not adults, more likely to take risks and more likely to make risky decisions.”</a:t>
            </a:r>
          </a:p>
        </p:txBody>
      </p:sp>
    </p:spTree>
    <p:extLst>
      <p:ext uri="{BB962C8B-B14F-4D97-AF65-F5344CB8AC3E}">
        <p14:creationId xmlns:p14="http://schemas.microsoft.com/office/powerpoint/2010/main" val="193452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9423-9FBC-C723-8968-8C35E77B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5FC42A-E898-C31A-0BB6-2F101F1C1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86" r="12482" b="6812"/>
          <a:stretch/>
        </p:blipFill>
        <p:spPr>
          <a:xfrm>
            <a:off x="0" y="16328"/>
            <a:ext cx="12192000" cy="6164826"/>
          </a:xfrm>
        </p:spPr>
      </p:pic>
    </p:spTree>
    <p:extLst>
      <p:ext uri="{BB962C8B-B14F-4D97-AF65-F5344CB8AC3E}">
        <p14:creationId xmlns:p14="http://schemas.microsoft.com/office/powerpoint/2010/main" val="268963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9819A-1C86-AB86-79C5-83E34B5C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0"/>
            <a:ext cx="11466576" cy="1049235"/>
          </a:xfrm>
        </p:spPr>
        <p:txBody>
          <a:bodyPr/>
          <a:lstStyle/>
          <a:p>
            <a:pPr algn="ctr"/>
            <a:r>
              <a:rPr lang="en-US" dirty="0"/>
              <a:t>Some examples of </a:t>
            </a:r>
            <a:r>
              <a:rPr lang="en-US" b="1" dirty="0"/>
              <a:t>atypical</a:t>
            </a:r>
            <a:r>
              <a:rPr lang="en-US" dirty="0"/>
              <a:t> childhood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329E-871E-0B45-88AB-C49CB7FB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049234"/>
            <a:ext cx="9603275" cy="4830357"/>
          </a:xfrm>
        </p:spPr>
        <p:txBody>
          <a:bodyPr>
            <a:normAutofit/>
          </a:bodyPr>
          <a:lstStyle/>
          <a:p>
            <a:r>
              <a:rPr lang="en-US" sz="2800" dirty="0"/>
              <a:t>Parentified</a:t>
            </a:r>
          </a:p>
          <a:p>
            <a:r>
              <a:rPr lang="en-US" sz="2800" dirty="0"/>
              <a:t>Extremely poor impulse control</a:t>
            </a:r>
          </a:p>
          <a:p>
            <a:r>
              <a:rPr lang="en-US" sz="2800" dirty="0"/>
              <a:t>“Adult knowledge” but limited insight or context to understand nuances and abstract nature</a:t>
            </a:r>
          </a:p>
          <a:p>
            <a:r>
              <a:rPr lang="en-US" sz="2800" dirty="0"/>
              <a:t>Younger behaviors than age, bed wetting, temper tantrums</a:t>
            </a:r>
          </a:p>
        </p:txBody>
      </p:sp>
    </p:spTree>
    <p:extLst>
      <p:ext uri="{BB962C8B-B14F-4D97-AF65-F5344CB8AC3E}">
        <p14:creationId xmlns:p14="http://schemas.microsoft.com/office/powerpoint/2010/main" val="1871003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AB9C-AEED-CDDF-6EBF-22277D26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0"/>
            <a:ext cx="11018520" cy="1049235"/>
          </a:xfrm>
        </p:spPr>
        <p:txBody>
          <a:bodyPr/>
          <a:lstStyle/>
          <a:p>
            <a:pPr algn="ctr"/>
            <a:r>
              <a:rPr lang="en-US" dirty="0"/>
              <a:t>Factors that can contribute to Atypical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0D0E-9370-0721-FB38-3A1EF2AA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978408"/>
            <a:ext cx="10056889" cy="50932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Trauma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Intergenerational trauma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Neurological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Genetics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22849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06F8-6363-D86B-9A05-F1D616EF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Generational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2B5B-46B7-EF6B-569F-A90B31756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950976"/>
            <a:ext cx="9603275" cy="4515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Is generational trauma nature or nurture?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u="sng" dirty="0"/>
              <a:t>It is Both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25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82EA-56CB-CE35-5586-463ED9BC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72999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2AA2B-36BB-78F3-649E-DCE6ABAA0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42110"/>
            <a:ext cx="9603275" cy="5111372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Participants will be able to identify childhood trauma and how that affects the child’s developing brain</a:t>
            </a:r>
          </a:p>
          <a:p>
            <a:r>
              <a:rPr lang="en-US" sz="2200" dirty="0"/>
              <a:t>Participants will gain knowledge on ACE’s (Adverse Childhood Experiences) and how it impacts all areas of functioning throughout a person's life span and puts individuals at a greater risk for criminal justice system involvement.</a:t>
            </a:r>
          </a:p>
          <a:p>
            <a:r>
              <a:rPr lang="en-US" sz="2200" dirty="0"/>
              <a:t>Participants will gain better understanding of the three stages of adolescent development and developmental milestones of adolescence</a:t>
            </a:r>
          </a:p>
          <a:p>
            <a:r>
              <a:rPr lang="en-US" sz="2200" dirty="0"/>
              <a:t>Participants will gain better understanding of generational trauma</a:t>
            </a:r>
          </a:p>
          <a:p>
            <a:r>
              <a:rPr lang="en-US" sz="2200" dirty="0"/>
              <a:t>Participants will understand practical skills on how to interact with youth when in a “crisis” state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2F78-17D6-68F9-E956-86AAD4B8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58" y="7550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Generational trauma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7E0FF-341B-3273-6FF5-478DE5AC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08176"/>
            <a:ext cx="10899647" cy="448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31F20"/>
                </a:solidFill>
                <a:latin typeface="Proxima Nova"/>
              </a:rPr>
              <a:t>There is scientific 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Proxima Nova"/>
              </a:rPr>
              <a:t>evidence that trauma can be passed between generations epigenetically, which means that trauma experienced by an ancestor may affect the way your genes are expressed.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1826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6A0F-40D2-3DE0-B6A0-1D3B3B7C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8" y="127412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Punishment as a means for effective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3681-AC1D-980E-A98E-3338625B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198" y="905256"/>
            <a:ext cx="10258882" cy="5041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all want accountability….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“Saying that youth should be held accountable is not the same as saying that they should be punished.”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AE01E-F400-E15A-DC12-76B55D46DC2E}"/>
              </a:ext>
            </a:extLst>
          </p:cNvPr>
          <p:cNvSpPr txBox="1"/>
          <p:nvPr/>
        </p:nvSpPr>
        <p:spPr>
          <a:xfrm>
            <a:off x="4497022" y="2440200"/>
            <a:ext cx="15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38794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6A0F-40D2-3DE0-B6A0-1D3B3B7C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66356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Punishment as a means for effective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3681-AC1D-980E-A98E-3338625B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2312894"/>
            <a:ext cx="11212401" cy="24009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444444"/>
                </a:solidFill>
                <a:latin typeface="Open Sans" panose="020B0606030504020204" pitchFamily="34" charset="0"/>
              </a:rPr>
              <a:t>P</a:t>
            </a:r>
            <a:r>
              <a:rPr lang="en-US" sz="2800" b="1" i="1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unishment does nothing to address the root cause of the defiant act…. </a:t>
            </a:r>
          </a:p>
          <a:p>
            <a:pPr marL="0" indent="0" algn="ctr">
              <a:buNone/>
            </a:pPr>
            <a:endParaRPr lang="en-US" sz="2800" b="1" i="1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…and thus, has little effectiveness to bring about change</a:t>
            </a:r>
            <a:endParaRPr lang="en-US" sz="2800" b="1" i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0EA2-AE87-0426-9100-DE76C83D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14" y="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Officer Safety and De-Escalation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DE427-984A-5EBE-7456-222FB874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133856"/>
            <a:ext cx="11056215" cy="4332489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We understand that officer safety is paramount when entering onto a situation with many unknowns. </a:t>
            </a:r>
            <a:endParaRPr lang="en-US" sz="2800" b="0" i="0" u="none" strike="noStrike" dirty="0">
              <a:solidFill>
                <a:srgbClr val="E48312"/>
              </a:solidFill>
              <a:effectLst/>
              <a:latin typeface="Noto Sans Symbols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3F3F3F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The skills we discuss are best practices for </a:t>
            </a:r>
            <a:r>
              <a:rPr lang="en-US" sz="2800" b="1" i="1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after</a:t>
            </a:r>
            <a:r>
              <a:rPr lang="en-US" sz="28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 officers have determined that the situation is safe and secure.</a:t>
            </a:r>
            <a:endParaRPr lang="en-US" sz="2800" b="0" i="0" u="none" strike="noStrike" dirty="0">
              <a:solidFill>
                <a:srgbClr val="E48312"/>
              </a:solidFill>
              <a:effectLst/>
              <a:latin typeface="Noto Sans Symbol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8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7575-407A-6D06-0F70-B8808F2D4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9" y="7598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Perceptions of Procedural Fairness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2250-7FFA-5A50-1284-C9FBE91D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1014984"/>
            <a:ext cx="11537302" cy="4984600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“Findings showed that adolescents’ perceptions of procedural fairness are based on the degree to which they were given the opportunity to express their feelings or concerns, the neutrality and fact-based quality of the decision-making process, whether the youth was treated with respect and politeness, and whether the authorities appeared to be acting out of benevolent and caring motives…”</a:t>
            </a:r>
            <a:endParaRPr lang="en-US" sz="3200" b="0" i="0" u="none" strike="noStrike" dirty="0">
              <a:solidFill>
                <a:srgbClr val="E48312"/>
              </a:solidFill>
              <a:effectLst/>
              <a:latin typeface="Calibri" panose="020F0502020204030204" pitchFamily="34" charset="0"/>
            </a:endParaRPr>
          </a:p>
          <a:p>
            <a:pPr marL="457200" lvl="1" indent="0" algn="r" fontAlgn="base">
              <a:spcBef>
                <a:spcPts val="1400"/>
              </a:spcBef>
              <a:buNone/>
            </a:pPr>
            <a:r>
              <a:rPr lang="en-US" sz="1400" b="0" i="1" u="none" strike="noStrike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-Reforming Juvenile Justice:  A Developmental Approach, National Research Council, 2013, p193.</a:t>
            </a:r>
            <a:endParaRPr lang="en-US" sz="1400" b="0" i="1" u="none" strike="noStrike" dirty="0">
              <a:solidFill>
                <a:srgbClr val="E4831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8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2A26-638F-478F-0499-55B460F9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61" y="0"/>
            <a:ext cx="9603275" cy="1049235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  <a:t>The neocortex and “lizard brain” (review)</a:t>
            </a:r>
            <a:br>
              <a:rPr lang="en-US" b="0" i="0" dirty="0">
                <a:solidFill>
                  <a:srgbClr val="2C2D30"/>
                </a:solidFill>
                <a:effectLst/>
                <a:latin typeface="Proxima Nova Semi 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6991-DAB4-8996-7070-1E2CD9FA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93" y="978408"/>
            <a:ext cx="10826105" cy="507507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Proxima Nova Regular"/>
              </a:rPr>
              <a:t>T</a:t>
            </a:r>
            <a:r>
              <a:rPr lang="en-US" sz="2600" b="0" i="0" dirty="0">
                <a:effectLst/>
                <a:latin typeface="Proxima Nova Regular"/>
              </a:rPr>
              <a:t>he cerebral cortex, the frontal cortex, is the front structure of our brain.</a:t>
            </a:r>
          </a:p>
          <a:p>
            <a:r>
              <a:rPr lang="en-US" sz="2600" b="0" i="0" dirty="0">
                <a:effectLst/>
                <a:latin typeface="Proxima Nova Regular"/>
              </a:rPr>
              <a:t>It contains most of our language abilities. This hemisphere of the brain processes information in an explicit, logical, analytical, and linear fashion.</a:t>
            </a:r>
          </a:p>
          <a:p>
            <a:r>
              <a:rPr lang="en-US" sz="2600" i="0" dirty="0">
                <a:effectLst/>
                <a:latin typeface="Proxima Nova Regular"/>
              </a:rPr>
              <a:t>It’s important for our functioning in a health lifestyle, that everything is integrated and linked</a:t>
            </a:r>
            <a:r>
              <a:rPr lang="en-US" sz="2600" b="0" i="0" dirty="0">
                <a:effectLst/>
                <a:latin typeface="Proxima Nova Regular"/>
              </a:rPr>
              <a:t>.</a:t>
            </a:r>
          </a:p>
          <a:p>
            <a:r>
              <a:rPr lang="en-US" sz="2600" b="1" dirty="0">
                <a:solidFill>
                  <a:srgbClr val="2C2D30"/>
                </a:solidFill>
                <a:latin typeface="Proxima Nova Regular"/>
              </a:rPr>
              <a:t>This part of the brain is not fully developed until around age 25</a:t>
            </a:r>
          </a:p>
          <a:p>
            <a:r>
              <a:rPr lang="en-US" sz="2600" b="1" dirty="0">
                <a:solidFill>
                  <a:srgbClr val="2C2D30"/>
                </a:solidFill>
                <a:latin typeface="Proxima Nova Regular"/>
              </a:rPr>
              <a:t>The biggest growth period for brain growth is ages birth – 2 years, 12-18, 2-12</a:t>
            </a:r>
          </a:p>
          <a:p>
            <a:r>
              <a:rPr lang="en-US" sz="2600" b="1" dirty="0">
                <a:solidFill>
                  <a:srgbClr val="2C2D30"/>
                </a:solidFill>
                <a:latin typeface="Proxima Nova Regular"/>
              </a:rPr>
              <a:t>The Neocortex or “frontal lobe” goes “offline” in times of high stress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B4EB-93B5-C225-D280-AA6AF2BC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0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Trauma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47F4-0CFD-2FA6-7FAA-31AEE85B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207008"/>
            <a:ext cx="9603275" cy="4690872"/>
          </a:xfrm>
        </p:spPr>
        <p:txBody>
          <a:bodyPr/>
          <a:lstStyle/>
          <a:p>
            <a:r>
              <a:rPr lang="en-US" sz="3200" dirty="0"/>
              <a:t>Flight</a:t>
            </a:r>
          </a:p>
          <a:p>
            <a:r>
              <a:rPr lang="en-US" sz="3200" dirty="0"/>
              <a:t>Flight</a:t>
            </a:r>
          </a:p>
          <a:p>
            <a:r>
              <a:rPr lang="en-US" sz="3200" dirty="0"/>
              <a:t>Freeze </a:t>
            </a:r>
          </a:p>
          <a:p>
            <a:r>
              <a:rPr lang="en-US" sz="3200" dirty="0"/>
              <a:t>Appease (Fawn)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circles with text">
            <a:extLst>
              <a:ext uri="{FF2B5EF4-FFF2-40B4-BE49-F238E27FC236}">
                <a16:creationId xmlns:a16="http://schemas.microsoft.com/office/drawing/2014/main" id="{C8150253-9846-6AF9-B797-031E4C219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746" y="827532"/>
            <a:ext cx="5332558" cy="52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0BDC-F264-0B53-EC5F-C44D9F79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traumatic is </a:t>
            </a:r>
            <a:r>
              <a:rPr lang="en-US" b="1" i="1" dirty="0"/>
              <a:t>not</a:t>
            </a:r>
            <a:r>
              <a:rPr lang="en-US" dirty="0"/>
              <a:t> always dramatic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8FB5EC-171A-9562-C907-CDE509B9B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8406" y="2171700"/>
            <a:ext cx="486657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6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248E-BFE3-00BE-2D26-C6D9C024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42" y="112076"/>
            <a:ext cx="10290586" cy="1049235"/>
          </a:xfrm>
        </p:spPr>
        <p:txBody>
          <a:bodyPr/>
          <a:lstStyle/>
          <a:p>
            <a:r>
              <a:rPr lang="en-US" dirty="0"/>
              <a:t>What humans need for biological (species)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C8820-C04B-5C06-4813-D2146F72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051560"/>
            <a:ext cx="9603275" cy="4855464"/>
          </a:xfrm>
        </p:spPr>
        <p:txBody>
          <a:bodyPr/>
          <a:lstStyle/>
          <a:p>
            <a:r>
              <a:rPr lang="en-US" sz="2800" b="1" i="1" dirty="0"/>
              <a:t>Food</a:t>
            </a:r>
          </a:p>
          <a:p>
            <a:r>
              <a:rPr lang="en-US" sz="2800" b="1" i="1" dirty="0"/>
              <a:t>Water</a:t>
            </a:r>
          </a:p>
          <a:p>
            <a:r>
              <a:rPr lang="en-US" sz="2800" b="1" i="1" dirty="0"/>
              <a:t>Shelter</a:t>
            </a:r>
          </a:p>
          <a:p>
            <a:r>
              <a:rPr lang="en-US" sz="2800" b="1" i="1" dirty="0"/>
              <a:t>Sex</a:t>
            </a:r>
          </a:p>
          <a:p>
            <a:r>
              <a:rPr lang="en-US" sz="2800" b="1" i="1" dirty="0"/>
              <a:t>Attachment/connection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6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8409-3E0D-9825-30B3-CBA066F9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4" y="48351"/>
            <a:ext cx="10718277" cy="7837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Still face Experiment- Dr. Ed </a:t>
            </a:r>
            <a:r>
              <a:rPr lang="en-US" dirty="0" err="1"/>
              <a:t>Tronick</a:t>
            </a:r>
            <a:endParaRPr lang="en-US" dirty="0"/>
          </a:p>
        </p:txBody>
      </p:sp>
      <p:pic>
        <p:nvPicPr>
          <p:cNvPr id="4" name="Online Media 3" title="The &quot;Still Face&quot; Experiment  by Dr  Ed Tronick">
            <a:hlinkClick r:id="" action="ppaction://media"/>
            <a:extLst>
              <a:ext uri="{FF2B5EF4-FFF2-40B4-BE49-F238E27FC236}">
                <a16:creationId xmlns:a16="http://schemas.microsoft.com/office/drawing/2014/main" id="{4BD494C1-A25E-0E86-D6F8-DB4DE5132B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4175" y="831850"/>
            <a:ext cx="8707438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AFE0-36E2-B399-6815-879D12CA49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5900" y="77788"/>
            <a:ext cx="12407900" cy="608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Nadine Burke Harris </a:t>
            </a:r>
            <a:r>
              <a:rPr lang="en-US" b="1" i="1" dirty="0"/>
              <a:t>“the well”</a:t>
            </a:r>
          </a:p>
        </p:txBody>
      </p:sp>
      <p:pic>
        <p:nvPicPr>
          <p:cNvPr id="3" name="Online Media 2" title="How childhood trauma affects health across a lifetime | Nadine Burke Harris | TED">
            <a:hlinkClick r:id="" action="ppaction://media"/>
            <a:extLst>
              <a:ext uri="{FF2B5EF4-FFF2-40B4-BE49-F238E27FC236}">
                <a16:creationId xmlns:a16="http://schemas.microsoft.com/office/drawing/2014/main" id="{BA8FD9A6-D97B-BDDC-06D3-EFF7D69C3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877824"/>
            <a:ext cx="10576560" cy="46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17584</TotalTime>
  <Words>1537</Words>
  <Application>Microsoft Office PowerPoint</Application>
  <PresentationFormat>Widescreen</PresentationFormat>
  <Paragraphs>146</Paragraphs>
  <Slides>34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Century Gothic</vt:lpstr>
      <vt:lpstr>Noto Sans Symbols</vt:lpstr>
      <vt:lpstr>Open Sans</vt:lpstr>
      <vt:lpstr>Proxima Nova</vt:lpstr>
      <vt:lpstr>Proxima Nova Regular</vt:lpstr>
      <vt:lpstr>Proxima Nova Semi Bold</vt:lpstr>
      <vt:lpstr>Gallery</vt:lpstr>
      <vt:lpstr>PowerPoint Presentation</vt:lpstr>
      <vt:lpstr>Youth- CIT  Trauma, ACES and Developmental Stages</vt:lpstr>
      <vt:lpstr>Learning objectives</vt:lpstr>
      <vt:lpstr>The neocortex and “lizard brain” (review) </vt:lpstr>
      <vt:lpstr>Trauma Responses</vt:lpstr>
      <vt:lpstr>What is traumatic is not always dramatic</vt:lpstr>
      <vt:lpstr>What humans need for biological (species) survival</vt:lpstr>
      <vt:lpstr>Still face Experiment- Dr. Ed Tronick</vt:lpstr>
      <vt:lpstr>Nadine Burke Harris “the well”</vt:lpstr>
      <vt:lpstr>Adverse Childhood Experiences (ACES)Questionnaire </vt:lpstr>
      <vt:lpstr>Adverse Childhood Experiences (ACES) Questionnaire </vt:lpstr>
      <vt:lpstr>Adverse Childhood Experiences (ACES) Questionnaire </vt:lpstr>
      <vt:lpstr>PowerPoint Presentation</vt:lpstr>
      <vt:lpstr>Break!!!!</vt:lpstr>
      <vt:lpstr>Harlow’s Monkeys</vt:lpstr>
      <vt:lpstr>How the developing brain response to repeated ongoing childhood trauma</vt:lpstr>
      <vt:lpstr>Trauma and the developing teenage brain</vt:lpstr>
      <vt:lpstr>Adolescents are NOT “mini adults” </vt:lpstr>
      <vt:lpstr>Early adolescence (10-13 years old)</vt:lpstr>
      <vt:lpstr>Early adolescence (10-13 years old)</vt:lpstr>
      <vt:lpstr>Middle adolescence (14-17 years old)</vt:lpstr>
      <vt:lpstr>Late adolescence/young adulthood (18-21 years old)</vt:lpstr>
      <vt:lpstr>Typical Adolescence behaviors</vt:lpstr>
      <vt:lpstr>Typical Adolescence behaviors</vt:lpstr>
      <vt:lpstr>Power of peer influence on adolescence brain</vt:lpstr>
      <vt:lpstr>PowerPoint Presentation</vt:lpstr>
      <vt:lpstr>Some examples of atypical childhood development</vt:lpstr>
      <vt:lpstr>Factors that can contribute to Atypical development </vt:lpstr>
      <vt:lpstr>Generational trauma</vt:lpstr>
      <vt:lpstr>Generational trauma</vt:lpstr>
      <vt:lpstr>Punishment as a means for effective results</vt:lpstr>
      <vt:lpstr>Punishment as a means for effective results</vt:lpstr>
      <vt:lpstr>Officer Safety and De-Escalation</vt:lpstr>
      <vt:lpstr>Perceptions of Procedural Fairness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Youth- CIT  Trauma, ACES and Developmental Stages</dc:title>
  <dc:creator>monica bellucci;Christopher Bonnett</dc:creator>
  <cp:lastModifiedBy>Boyle, Cynthia</cp:lastModifiedBy>
  <cp:revision>19</cp:revision>
  <dcterms:created xsi:type="dcterms:W3CDTF">2024-04-09T14:17:33Z</dcterms:created>
  <dcterms:modified xsi:type="dcterms:W3CDTF">2024-05-31T15:15:55Z</dcterms:modified>
</cp:coreProperties>
</file>